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369" r:id="rId4"/>
    <p:sldId id="383" r:id="rId5"/>
    <p:sldId id="384" r:id="rId6"/>
    <p:sldId id="370" r:id="rId7"/>
    <p:sldId id="371" r:id="rId8"/>
    <p:sldId id="372" r:id="rId9"/>
    <p:sldId id="373" r:id="rId10"/>
    <p:sldId id="381" r:id="rId11"/>
    <p:sldId id="379" r:id="rId12"/>
    <p:sldId id="380" r:id="rId13"/>
    <p:sldId id="385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74" r:id="rId23"/>
    <p:sldId id="37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45126-3DE5-40A5-9C6C-5E0AE26DABE2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D722A-5B3E-4BBB-9311-4E5BED9909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431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8BF7-B589-4508-8929-B28907C86AF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446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611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924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506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467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906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340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169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096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310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8BF7-B589-4508-8929-B28907C86AF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546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967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083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8BF7-B589-4508-8929-B28907C86AF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975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457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937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438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18BF7-B589-4508-8929-B28907C86AF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993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46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358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45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A9E2D3-0A4F-B70D-96D2-AA0F6EE62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EB0DB8-AD24-BE96-11A3-FE30BBB61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7D9B8B-83F6-2595-2109-94A94FC2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52AE-95C2-41F8-921E-52564780966D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FA309A-D634-59D0-DB8C-A5EAE3AA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FB8EC3-E8A6-0F3B-4C4C-2C9759CD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41F4-6E78-40FF-910B-F93CDE595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040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63D-4DFC-AA12-1D7B-5F5E63081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49FF33-3980-2558-58D5-3B5F68834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DFB239-E060-700D-F044-A198266A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52AE-95C2-41F8-921E-52564780966D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9F9B92-2875-6FFE-34CD-40F629415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9AF28E-71AD-CE55-D1C2-BAD47AAC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41F4-6E78-40FF-910B-F93CDE595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606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3C4097-6A5D-BCD2-1052-39B5242EF3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E8EDE4-9342-24F5-9E0A-E2AA161F5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B52603-7264-03C9-B7FF-C090987B7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52AE-95C2-41F8-921E-52564780966D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8E1FBF-BA8D-30AA-1D7B-29731846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469804-F957-ADFD-403F-1B8E9FC2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41F4-6E78-40FF-910B-F93CDE595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24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848EF-8849-68E2-494F-B49B9358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2BC3B9-F2E0-44E5-1C20-E0C94DD7D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0151AA-C00F-1C19-1F42-AB1F8260E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52AE-95C2-41F8-921E-52564780966D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FEE85F-AB05-EEFD-5DE6-69C203BA5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40B3EE-7514-74FD-04BC-8A3C42FB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41F4-6E78-40FF-910B-F93CDE595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115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AA6FA-BA0C-BD90-E40E-C3B75D7FA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A279AF-B332-21AB-6EED-2B674808F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2ACA26-905B-53C8-FBC2-FBD93017A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52AE-95C2-41F8-921E-52564780966D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FB29BB-27AB-4367-5223-199DF8DC1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CED8FA-F6CC-D36E-DF71-9F109AF8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41F4-6E78-40FF-910B-F93CDE595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34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E96E4-33E3-F847-1B5E-D4AA73DA6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88A83B-F213-1F61-BDF3-D53EEFEE9F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EF30F7-403C-AD81-6844-D58658BDA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AD40DA-24E1-07C8-978C-CFDE1D1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52AE-95C2-41F8-921E-52564780966D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8C5297-164B-F374-7A4F-1189CEE3C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D750E3-16F3-08B6-48DD-2BB4F5F4A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41F4-6E78-40FF-910B-F93CDE595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8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06060-746D-CB61-C36E-D61E40826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1CD558-45CD-265E-0E22-619E1CA54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BA12C2-5C29-453F-F15A-07B64D043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CF7564-E3A4-55AB-DD53-103FD536A7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F720E5-6F83-B045-2CD5-7778601B4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F5A5D6D-485E-DE53-3D7A-FF73E2B00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52AE-95C2-41F8-921E-52564780966D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C444C0-C19E-CA70-4F19-AC792F8DA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CFBA5A-D95A-57CA-1D04-0FF63E8C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41F4-6E78-40FF-910B-F93CDE595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47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E62D5-D464-6D5C-8098-427FDC7F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24634C-7821-5360-B3B3-4B2AB77E0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52AE-95C2-41F8-921E-52564780966D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00B469-4F5E-4252-0797-0E9F9ADB1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AEDA91-FCEE-2635-9221-EFE98D23B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41F4-6E78-40FF-910B-F93CDE595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403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5FA597C-B791-5E0F-00FE-B6D61267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52AE-95C2-41F8-921E-52564780966D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54E6AC7-6CD6-E568-FF03-90A91B13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BD11E2-3FC5-B286-EF6F-878C526D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41F4-6E78-40FF-910B-F93CDE595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4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60B5B-20AB-708F-0C44-2D4D89AFF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36C72-78C5-101D-1090-A8FE31614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F5CD51-57AD-E649-97F2-C95E30928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03D63D-C5DC-98F4-ABC5-162BE4E2C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52AE-95C2-41F8-921E-52564780966D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B49612-DEA9-8AE8-1C5A-E72E8DBE5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1F9F31-7A12-C534-3D84-0F2998D3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41F4-6E78-40FF-910B-F93CDE595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251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CF996-BBD5-D188-0AFD-D7864ADF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EA1DE8-7872-CD36-A3E6-F61A980027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E4FCEB-4B2E-9293-B283-E6BEC2AAA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FE6718-0BA0-153C-9EC5-41FB6D7AF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52AE-95C2-41F8-921E-52564780966D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76D1E0-BD11-FBBC-FA6A-B3DEDEBCB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E1FADB-73A1-96DC-278A-05F9ECA3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41F4-6E78-40FF-910B-F93CDE595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57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395CEDA-F5C7-8EF9-DEAF-A5E4283AE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336FD6-2543-5EC3-D958-9521D8AA0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5CA848-9E11-21F3-1DE6-4D5D59F7EB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852AE-95C2-41F8-921E-52564780966D}" type="datetimeFigureOut">
              <a:rPr lang="zh-CN" altLang="en-US" smtClean="0"/>
              <a:t>2023/9/15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CE354A-FAAE-CB7B-3E36-80A85573D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15B3F1-5E84-4E56-AC8B-CE785E2CF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441F4-6E78-40FF-910B-F93CDE5955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28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.jpe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2.jpe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jpe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30554" y="1817489"/>
            <a:ext cx="9144000" cy="238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500878"/>
            <a:ext cx="9144000" cy="165576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" y="185738"/>
            <a:ext cx="10947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/>
          <p:nvPr/>
        </p:nvSpPr>
        <p:spPr>
          <a:xfrm>
            <a:off x="0" y="1406787"/>
            <a:ext cx="12192000" cy="35777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Rectangle 1"/>
          <p:cNvSpPr/>
          <p:nvPr/>
        </p:nvSpPr>
        <p:spPr>
          <a:xfrm>
            <a:off x="8829674" y="5456009"/>
            <a:ext cx="3362325" cy="4714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Presenter: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许一凡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Rectangle 1"/>
          <p:cNvSpPr/>
          <p:nvPr/>
        </p:nvSpPr>
        <p:spPr>
          <a:xfrm>
            <a:off x="8829675" y="5927497"/>
            <a:ext cx="3362325" cy="4714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Date:2023.9.15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3057" y="1569104"/>
            <a:ext cx="11065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Cloth-Changing Person Re-identification</a:t>
            </a:r>
          </a:p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From A Single Image with</a:t>
            </a:r>
          </a:p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Gait Prediction and Regularization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13AB44E5-4007-5EBC-C67D-1EEAAC3E1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51" y="185738"/>
            <a:ext cx="1076036" cy="107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414B913-12D0-2814-42C1-873E8459D4E0}"/>
              </a:ext>
            </a:extLst>
          </p:cNvPr>
          <p:cNvSpPr txBox="1"/>
          <p:nvPr/>
        </p:nvSpPr>
        <p:spPr>
          <a:xfrm>
            <a:off x="4562918" y="4460506"/>
            <a:ext cx="327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CVPR 2022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4FEC43-05F7-1CA4-D086-2C1CD424401E}"/>
              </a:ext>
            </a:extLst>
          </p:cNvPr>
          <p:cNvSpPr txBox="1"/>
          <p:nvPr/>
        </p:nvSpPr>
        <p:spPr>
          <a:xfrm>
            <a:off x="1320610" y="3478802"/>
            <a:ext cx="9763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Xin Jin, </a:t>
            </a:r>
            <a:r>
              <a:rPr lang="en-US" altLang="zh-CN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Tianyu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He, </a:t>
            </a:r>
            <a:r>
              <a:rPr lang="en-US" altLang="zh-CN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Kecheng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Zheng, </a:t>
            </a:r>
            <a:r>
              <a:rPr lang="en-US" altLang="zh-CN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Zhiheng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Yin, Xu Shen, Zhen Huang, </a:t>
            </a:r>
            <a:r>
              <a:rPr lang="en-US" altLang="zh-CN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Ruoyu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Feng, </a:t>
            </a:r>
            <a:r>
              <a:rPr lang="en-US" altLang="zh-CN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Jianqiang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Huang, </a:t>
            </a:r>
            <a:r>
              <a:rPr lang="en-US" altLang="zh-CN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Zhibo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Chen, </a:t>
            </a:r>
            <a:r>
              <a:rPr lang="en-US" altLang="zh-CN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Xiansheng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Hua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85737"/>
            <a:ext cx="917181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2">
            <a:extLst>
              <a:ext uri="{FF2B5EF4-FFF2-40B4-BE49-F238E27FC236}">
                <a16:creationId xmlns:a16="http://schemas.microsoft.com/office/drawing/2014/main" id="{AAAB8B8D-E621-BB63-1682-50B222F9C418}"/>
              </a:ext>
            </a:extLst>
          </p:cNvPr>
          <p:cNvCxnSpPr/>
          <p:nvPr/>
        </p:nvCxnSpPr>
        <p:spPr>
          <a:xfrm>
            <a:off x="0" y="781942"/>
            <a:ext cx="1114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59861384-1F75-8A53-1755-B2CA3395EC41}"/>
              </a:ext>
            </a:extLst>
          </p:cNvPr>
          <p:cNvSpPr txBox="1"/>
          <p:nvPr/>
        </p:nvSpPr>
        <p:spPr>
          <a:xfrm>
            <a:off x="527678" y="197167"/>
            <a:ext cx="2650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sharing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397B8D-DE09-3952-42F8-A7F711F0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8" y="1100464"/>
            <a:ext cx="394013" cy="4080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7EC815-E747-01A1-1C21-E7E24AE7B43F}"/>
              </a:ext>
            </a:extLst>
          </p:cNvPr>
          <p:cNvSpPr txBox="1"/>
          <p:nvPr/>
        </p:nvSpPr>
        <p:spPr>
          <a:xfrm>
            <a:off x="921690" y="1042896"/>
            <a:ext cx="8739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Method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Experiments  Conclusion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222A38-2F2A-A22C-5A96-A2C10CD1A0F1}"/>
              </a:ext>
            </a:extLst>
          </p:cNvPr>
          <p:cNvSpPr txBox="1"/>
          <p:nvPr/>
        </p:nvSpPr>
        <p:spPr>
          <a:xfrm>
            <a:off x="921690" y="1653804"/>
            <a:ext cx="797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auxiliary Gait-Stream: Gait Feature Extraction</a:t>
            </a:r>
          </a:p>
        </p:txBody>
      </p:sp>
      <p:pic>
        <p:nvPicPr>
          <p:cNvPr id="3074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A0F7182C-A6AF-7A9E-A93A-BD14B6D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97167"/>
            <a:ext cx="917181" cy="9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079275-B5AA-3DE0-CF20-05868B1B4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4" y="2143315"/>
            <a:ext cx="10741891" cy="36320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EE4D497-EF8B-5A3B-D406-5B55F6D207DA}"/>
              </a:ext>
            </a:extLst>
          </p:cNvPr>
          <p:cNvSpPr txBox="1"/>
          <p:nvPr/>
        </p:nvSpPr>
        <p:spPr>
          <a:xfrm>
            <a:off x="4533687" y="5729897"/>
            <a:ext cx="3124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framework of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GaitSet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3404D3-1B41-EBA9-DD9A-4CB63E6D19A1}"/>
              </a:ext>
            </a:extLst>
          </p:cNvPr>
          <p:cNvSpPr txBox="1"/>
          <p:nvPr/>
        </p:nvSpPr>
        <p:spPr>
          <a:xfrm>
            <a:off x="527678" y="6383834"/>
            <a:ext cx="1105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Hanqing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Chao,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Yiwei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Junping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and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Jianfeng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Feng.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Gaitset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Regarding gait as a set for cross-view gait recognition. In AAAI, volume 33, pages 8126–8133, 2019.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8DED929-9487-BCEF-AE4C-C2BA25D9A53D}"/>
              </a:ext>
            </a:extLst>
          </p:cNvPr>
          <p:cNvCxnSpPr/>
          <p:nvPr/>
        </p:nvCxnSpPr>
        <p:spPr>
          <a:xfrm>
            <a:off x="637309" y="6308437"/>
            <a:ext cx="18472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1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85737"/>
            <a:ext cx="917181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2">
            <a:extLst>
              <a:ext uri="{FF2B5EF4-FFF2-40B4-BE49-F238E27FC236}">
                <a16:creationId xmlns:a16="http://schemas.microsoft.com/office/drawing/2014/main" id="{AAAB8B8D-E621-BB63-1682-50B222F9C418}"/>
              </a:ext>
            </a:extLst>
          </p:cNvPr>
          <p:cNvCxnSpPr/>
          <p:nvPr/>
        </p:nvCxnSpPr>
        <p:spPr>
          <a:xfrm>
            <a:off x="0" y="781942"/>
            <a:ext cx="1114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59861384-1F75-8A53-1755-B2CA3395EC41}"/>
              </a:ext>
            </a:extLst>
          </p:cNvPr>
          <p:cNvSpPr txBox="1"/>
          <p:nvPr/>
        </p:nvSpPr>
        <p:spPr>
          <a:xfrm>
            <a:off x="527678" y="197167"/>
            <a:ext cx="2650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sharing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397B8D-DE09-3952-42F8-A7F711F0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8" y="1100464"/>
            <a:ext cx="394013" cy="4080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7EC815-E747-01A1-1C21-E7E24AE7B43F}"/>
              </a:ext>
            </a:extLst>
          </p:cNvPr>
          <p:cNvSpPr txBox="1"/>
          <p:nvPr/>
        </p:nvSpPr>
        <p:spPr>
          <a:xfrm>
            <a:off x="921691" y="1042896"/>
            <a:ext cx="84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Method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Experiments  Conclusion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222A38-2F2A-A22C-5A96-A2C10CD1A0F1}"/>
              </a:ext>
            </a:extLst>
          </p:cNvPr>
          <p:cNvSpPr txBox="1"/>
          <p:nvPr/>
        </p:nvSpPr>
        <p:spPr>
          <a:xfrm>
            <a:off x="921691" y="1653804"/>
            <a:ext cx="3428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-Stream</a:t>
            </a:r>
          </a:p>
        </p:txBody>
      </p:sp>
      <p:pic>
        <p:nvPicPr>
          <p:cNvPr id="3074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A0F7182C-A6AF-7A9E-A93A-BD14B6D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97167"/>
            <a:ext cx="917181" cy="9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002861-0E66-4ECC-24AA-8B10AB306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13" y="2618367"/>
            <a:ext cx="3533549" cy="232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6E6E2B0-C69A-5BDB-2A76-2C30A12A0D7F}"/>
              </a:ext>
            </a:extLst>
          </p:cNvPr>
          <p:cNvSpPr txBox="1"/>
          <p:nvPr/>
        </p:nvSpPr>
        <p:spPr>
          <a:xfrm>
            <a:off x="921691" y="2200071"/>
            <a:ext cx="5834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Backbone: any of the off-the-shelf networks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8544F4A-B03A-9CCC-0376-3B35B64F5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3185" y="5302989"/>
            <a:ext cx="3811299" cy="10242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5235B73-2599-C2CB-23FD-87FB0DBA5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844" y="2505851"/>
            <a:ext cx="3105150" cy="1714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CBB4604-AF24-2021-E7E2-168D196E78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5980" y="4034470"/>
            <a:ext cx="2625551" cy="235394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08E8AE4-20E4-C9EB-D8A4-FD6EE9C63212}"/>
              </a:ext>
            </a:extLst>
          </p:cNvPr>
          <p:cNvSpPr txBox="1"/>
          <p:nvPr/>
        </p:nvSpPr>
        <p:spPr>
          <a:xfrm>
            <a:off x="8319350" y="2200071"/>
            <a:ext cx="1847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0D05DF-9787-AE28-8E9F-4127992BF1C0}"/>
              </a:ext>
            </a:extLst>
          </p:cNvPr>
          <p:cNvSpPr txBox="1"/>
          <p:nvPr/>
        </p:nvSpPr>
        <p:spPr>
          <a:xfrm>
            <a:off x="6554434" y="3164673"/>
            <a:ext cx="2309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Loss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B632124-FA1B-35A7-C6DC-1C2E9976FA5E}"/>
              </a:ext>
            </a:extLst>
          </p:cNvPr>
          <p:cNvSpPr txBox="1"/>
          <p:nvPr/>
        </p:nvSpPr>
        <p:spPr>
          <a:xfrm>
            <a:off x="9484272" y="5104326"/>
            <a:ext cx="1527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Triplet Loss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7792F0-2627-2A9C-3DFD-32C2F714BC28}"/>
              </a:ext>
            </a:extLst>
          </p:cNvPr>
          <p:cNvSpPr txBox="1"/>
          <p:nvPr/>
        </p:nvSpPr>
        <p:spPr>
          <a:xfrm>
            <a:off x="4675162" y="3564783"/>
            <a:ext cx="1380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ResNet50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6F02B75-44D6-6932-33D1-00FF2E86B79E}"/>
              </a:ext>
            </a:extLst>
          </p:cNvPr>
          <p:cNvSpPr txBox="1"/>
          <p:nvPr/>
        </p:nvSpPr>
        <p:spPr>
          <a:xfrm>
            <a:off x="1169511" y="5615047"/>
            <a:ext cx="848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2303201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85737"/>
            <a:ext cx="917181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2">
            <a:extLst>
              <a:ext uri="{FF2B5EF4-FFF2-40B4-BE49-F238E27FC236}">
                <a16:creationId xmlns:a16="http://schemas.microsoft.com/office/drawing/2014/main" id="{AAAB8B8D-E621-BB63-1682-50B222F9C418}"/>
              </a:ext>
            </a:extLst>
          </p:cNvPr>
          <p:cNvCxnSpPr/>
          <p:nvPr/>
        </p:nvCxnSpPr>
        <p:spPr>
          <a:xfrm>
            <a:off x="0" y="781942"/>
            <a:ext cx="1114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59861384-1F75-8A53-1755-B2CA3395EC41}"/>
              </a:ext>
            </a:extLst>
          </p:cNvPr>
          <p:cNvSpPr txBox="1"/>
          <p:nvPr/>
        </p:nvSpPr>
        <p:spPr>
          <a:xfrm>
            <a:off x="527678" y="197167"/>
            <a:ext cx="2650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sharing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397B8D-DE09-3952-42F8-A7F711F0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8" y="1100464"/>
            <a:ext cx="394013" cy="4080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7EC815-E747-01A1-1C21-E7E24AE7B43F}"/>
              </a:ext>
            </a:extLst>
          </p:cNvPr>
          <p:cNvSpPr txBox="1"/>
          <p:nvPr/>
        </p:nvSpPr>
        <p:spPr>
          <a:xfrm>
            <a:off x="921691" y="1042896"/>
            <a:ext cx="8610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Method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Experiments  Conclusion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222A38-2F2A-A22C-5A96-A2C10CD1A0F1}"/>
              </a:ext>
            </a:extLst>
          </p:cNvPr>
          <p:cNvSpPr txBox="1"/>
          <p:nvPr/>
        </p:nvSpPr>
        <p:spPr>
          <a:xfrm>
            <a:off x="921689" y="1653804"/>
            <a:ext cx="837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Learning of Two Streams: Semantics Consistency Constraint</a:t>
            </a:r>
          </a:p>
        </p:txBody>
      </p:sp>
      <p:pic>
        <p:nvPicPr>
          <p:cNvPr id="3074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A0F7182C-A6AF-7A9E-A93A-BD14B6D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97167"/>
            <a:ext cx="917181" cy="9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E93113-B454-FABC-A3EC-96C82D3B0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0125" y="2203156"/>
            <a:ext cx="3571875" cy="43719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6549B7-863E-EA5F-2DD0-1864A78B1B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3607" y="4183610"/>
            <a:ext cx="4229100" cy="3619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F56F3BB-8673-F315-F3F0-803427FE4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830" y="5862832"/>
            <a:ext cx="2933700" cy="40005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216DF14-A80F-FCBC-785D-7DF9D97BC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75" y="3596870"/>
            <a:ext cx="4309454" cy="41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6D2F2FB5-50BC-79EC-C34D-8177375D2ED4}"/>
              </a:ext>
            </a:extLst>
          </p:cNvPr>
          <p:cNvGrpSpPr/>
          <p:nvPr/>
        </p:nvGrpSpPr>
        <p:grpSpPr>
          <a:xfrm>
            <a:off x="919384" y="2319344"/>
            <a:ext cx="7344856" cy="960328"/>
            <a:chOff x="921689" y="2943465"/>
            <a:chExt cx="7344856" cy="960328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60DCB41-2F33-8723-867D-7E6EAA50DBA4}"/>
                </a:ext>
              </a:extLst>
            </p:cNvPr>
            <p:cNvSpPr txBox="1"/>
            <p:nvPr/>
          </p:nvSpPr>
          <p:spPr>
            <a:xfrm>
              <a:off x="921689" y="2943465"/>
              <a:ext cx="7344856" cy="96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2"/>
                </a:buClr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I. Embedding: enforce the transformed features     and     to 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 closed to each other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by minimizing the Maximum Mean Discrepancy (MMD) 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7579145-52BE-EDBE-8DBD-8F9F8BB35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14606" y="3141260"/>
              <a:ext cx="171450" cy="21907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A2E69D7-8EFC-C7EF-3051-910607B3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62024" y="3113275"/>
              <a:ext cx="171450" cy="285750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F329CDF8-3173-D04F-19AB-F766AB5F43B7}"/>
              </a:ext>
            </a:extLst>
          </p:cNvPr>
          <p:cNvSpPr txBox="1"/>
          <p:nvPr/>
        </p:nvSpPr>
        <p:spPr>
          <a:xfrm>
            <a:off x="919384" y="3466615"/>
            <a:ext cx="2009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formula: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A3E63AB-BCF1-53E6-0FFE-CE62F5B819EB}"/>
              </a:ext>
            </a:extLst>
          </p:cNvPr>
          <p:cNvSpPr txBox="1"/>
          <p:nvPr/>
        </p:nvSpPr>
        <p:spPr>
          <a:xfrm>
            <a:off x="919384" y="4144169"/>
            <a:ext cx="3007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approximation:</a:t>
            </a:r>
          </a:p>
        </p:txBody>
      </p:sp>
      <p:cxnSp>
        <p:nvCxnSpPr>
          <p:cNvPr id="22" name="Straight Connector 2">
            <a:extLst>
              <a:ext uri="{FF2B5EF4-FFF2-40B4-BE49-F238E27FC236}">
                <a16:creationId xmlns:a16="http://schemas.microsoft.com/office/drawing/2014/main" id="{1DF968F8-2C0F-ABA2-390F-AA2DE902C2AA}"/>
              </a:ext>
            </a:extLst>
          </p:cNvPr>
          <p:cNvCxnSpPr>
            <a:cxnSpLocks/>
          </p:cNvCxnSpPr>
          <p:nvPr/>
        </p:nvCxnSpPr>
        <p:spPr>
          <a:xfrm>
            <a:off x="977262" y="4777509"/>
            <a:ext cx="6995445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952795A-27F6-16DF-79C6-E48D432B2EA5}"/>
              </a:ext>
            </a:extLst>
          </p:cNvPr>
          <p:cNvSpPr txBox="1"/>
          <p:nvPr/>
        </p:nvSpPr>
        <p:spPr>
          <a:xfrm>
            <a:off x="936184" y="4724032"/>
            <a:ext cx="7328056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Reconstruction: avoid the information lost caused by feature regularization with SC constraint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8695786-ECBC-E49F-4E89-D3852497D7EE}"/>
              </a:ext>
            </a:extLst>
          </p:cNvPr>
          <p:cNvSpPr txBox="1"/>
          <p:nvPr/>
        </p:nvSpPr>
        <p:spPr>
          <a:xfrm>
            <a:off x="4066791" y="5862772"/>
            <a:ext cx="45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5BC5989-E9FE-DD43-8B2A-940579867AB3}"/>
              </a:ext>
            </a:extLst>
          </p:cNvPr>
          <p:cNvSpPr txBox="1"/>
          <p:nvPr/>
        </p:nvSpPr>
        <p:spPr>
          <a:xfrm>
            <a:off x="4445155" y="5684360"/>
            <a:ext cx="4174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ensure the transformed features could be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recovered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to original versions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97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85737"/>
            <a:ext cx="917181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2">
            <a:extLst>
              <a:ext uri="{FF2B5EF4-FFF2-40B4-BE49-F238E27FC236}">
                <a16:creationId xmlns:a16="http://schemas.microsoft.com/office/drawing/2014/main" id="{AAAB8B8D-E621-BB63-1682-50B222F9C418}"/>
              </a:ext>
            </a:extLst>
          </p:cNvPr>
          <p:cNvCxnSpPr/>
          <p:nvPr/>
        </p:nvCxnSpPr>
        <p:spPr>
          <a:xfrm>
            <a:off x="0" y="781942"/>
            <a:ext cx="1114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59861384-1F75-8A53-1755-B2CA3395EC41}"/>
              </a:ext>
            </a:extLst>
          </p:cNvPr>
          <p:cNvSpPr txBox="1"/>
          <p:nvPr/>
        </p:nvSpPr>
        <p:spPr>
          <a:xfrm>
            <a:off x="527678" y="197167"/>
            <a:ext cx="2650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sharing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397B8D-DE09-3952-42F8-A7F711F0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8" y="1100464"/>
            <a:ext cx="394013" cy="4080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7EC815-E747-01A1-1C21-E7E24AE7B43F}"/>
              </a:ext>
            </a:extLst>
          </p:cNvPr>
          <p:cNvSpPr txBox="1"/>
          <p:nvPr/>
        </p:nvSpPr>
        <p:spPr>
          <a:xfrm>
            <a:off x="921690" y="1042896"/>
            <a:ext cx="8517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Method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Experiments  Conclusion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222A38-2F2A-A22C-5A96-A2C10CD1A0F1}"/>
              </a:ext>
            </a:extLst>
          </p:cNvPr>
          <p:cNvSpPr txBox="1"/>
          <p:nvPr/>
        </p:nvSpPr>
        <p:spPr>
          <a:xfrm>
            <a:off x="921689" y="1653804"/>
            <a:ext cx="8794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Learning of Two Streams: Training Algorithm</a:t>
            </a:r>
          </a:p>
        </p:txBody>
      </p:sp>
      <p:pic>
        <p:nvPicPr>
          <p:cNvPr id="3074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A0F7182C-A6AF-7A9E-A93A-BD14B6D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97167"/>
            <a:ext cx="917181" cy="9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9CF1EE9-AE2E-2DAE-4715-1061F22C3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54" y="2418455"/>
            <a:ext cx="4015509" cy="224373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286CA62-3BC0-1501-D2B6-A26593BC9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8446" y="4279937"/>
            <a:ext cx="4091918" cy="228074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33A064F-6CF7-30E3-31CC-6B38F9D88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1496" y="2418455"/>
            <a:ext cx="4246760" cy="224373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103AFCD-C548-37E6-FB19-8ABF4ADDA155}"/>
              </a:ext>
            </a:extLst>
          </p:cNvPr>
          <p:cNvSpPr txBox="1"/>
          <p:nvPr/>
        </p:nvSpPr>
        <p:spPr>
          <a:xfrm>
            <a:off x="494954" y="4804086"/>
            <a:ext cx="3007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Pre-training for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GaitSet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58C7ABD-82C8-5DD7-19DC-52A4F9A5A683}"/>
              </a:ext>
            </a:extLst>
          </p:cNvPr>
          <p:cNvSpPr txBox="1"/>
          <p:nvPr/>
        </p:nvSpPr>
        <p:spPr>
          <a:xfrm>
            <a:off x="4592254" y="3431309"/>
            <a:ext cx="3007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Joint Training for GSP module and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GaitSet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FF99E41-9B86-7015-C254-3A6C95390685}"/>
              </a:ext>
            </a:extLst>
          </p:cNvPr>
          <p:cNvSpPr txBox="1"/>
          <p:nvPr/>
        </p:nvSpPr>
        <p:spPr>
          <a:xfrm>
            <a:off x="8689554" y="4662189"/>
            <a:ext cx="3007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Joint Training for Gait-Stream and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-Stream</a:t>
            </a:r>
          </a:p>
        </p:txBody>
      </p:sp>
    </p:spTree>
    <p:extLst>
      <p:ext uri="{BB962C8B-B14F-4D97-AF65-F5344CB8AC3E}">
        <p14:creationId xmlns:p14="http://schemas.microsoft.com/office/powerpoint/2010/main" val="199312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85737"/>
            <a:ext cx="917181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2">
            <a:extLst>
              <a:ext uri="{FF2B5EF4-FFF2-40B4-BE49-F238E27FC236}">
                <a16:creationId xmlns:a16="http://schemas.microsoft.com/office/drawing/2014/main" id="{AAAB8B8D-E621-BB63-1682-50B222F9C418}"/>
              </a:ext>
            </a:extLst>
          </p:cNvPr>
          <p:cNvCxnSpPr/>
          <p:nvPr/>
        </p:nvCxnSpPr>
        <p:spPr>
          <a:xfrm>
            <a:off x="0" y="781942"/>
            <a:ext cx="1114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59861384-1F75-8A53-1755-B2CA3395EC41}"/>
              </a:ext>
            </a:extLst>
          </p:cNvPr>
          <p:cNvSpPr txBox="1"/>
          <p:nvPr/>
        </p:nvSpPr>
        <p:spPr>
          <a:xfrm>
            <a:off x="527678" y="197167"/>
            <a:ext cx="2650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sharing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397B8D-DE09-3952-42F8-A7F711F0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8" y="1100464"/>
            <a:ext cx="394013" cy="4080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7EC815-E747-01A1-1C21-E7E24AE7B43F}"/>
              </a:ext>
            </a:extLst>
          </p:cNvPr>
          <p:cNvSpPr txBox="1"/>
          <p:nvPr/>
        </p:nvSpPr>
        <p:spPr>
          <a:xfrm>
            <a:off x="921691" y="1042896"/>
            <a:ext cx="871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Method 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Experiments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Conclusion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222A38-2F2A-A22C-5A96-A2C10CD1A0F1}"/>
              </a:ext>
            </a:extLst>
          </p:cNvPr>
          <p:cNvSpPr txBox="1"/>
          <p:nvPr/>
        </p:nvSpPr>
        <p:spPr>
          <a:xfrm>
            <a:off x="921689" y="1653804"/>
            <a:ext cx="551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Datasets, Metric and Experimental Setups</a:t>
            </a:r>
          </a:p>
        </p:txBody>
      </p:sp>
      <p:pic>
        <p:nvPicPr>
          <p:cNvPr id="3074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A0F7182C-A6AF-7A9E-A93A-BD14B6D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97167"/>
            <a:ext cx="917181" cy="9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103AFCD-C548-37E6-FB19-8ABF4ADDA155}"/>
              </a:ext>
            </a:extLst>
          </p:cNvPr>
          <p:cNvSpPr txBox="1"/>
          <p:nvPr/>
        </p:nvSpPr>
        <p:spPr>
          <a:xfrm>
            <a:off x="1180266" y="4852939"/>
            <a:ext cx="4998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introduction and comparison of datasets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58C7ABD-82C8-5DD7-19DC-52A4F9A5A683}"/>
              </a:ext>
            </a:extLst>
          </p:cNvPr>
          <p:cNvSpPr txBox="1"/>
          <p:nvPr/>
        </p:nvSpPr>
        <p:spPr>
          <a:xfrm>
            <a:off x="6984470" y="2594293"/>
            <a:ext cx="4357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Metrics: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Rank-N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FF99E41-9B86-7015-C254-3A6C95390685}"/>
              </a:ext>
            </a:extLst>
          </p:cNvPr>
          <p:cNvSpPr txBox="1"/>
          <p:nvPr/>
        </p:nvSpPr>
        <p:spPr>
          <a:xfrm>
            <a:off x="6984470" y="3741833"/>
            <a:ext cx="3007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settings: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0648FE-AF79-2475-F6BE-F5C26D96D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689" y="2551782"/>
            <a:ext cx="5429250" cy="21907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3941E2-95CB-29EC-41DD-A6C01E61F32A}"/>
              </a:ext>
            </a:extLst>
          </p:cNvPr>
          <p:cNvSpPr txBox="1"/>
          <p:nvPr/>
        </p:nvSpPr>
        <p:spPr>
          <a:xfrm>
            <a:off x="6984470" y="4141943"/>
            <a:ext cx="4440913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Cloth-Changing Image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Video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Imitated Cloth-Changing Video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78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85737"/>
            <a:ext cx="917181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2">
            <a:extLst>
              <a:ext uri="{FF2B5EF4-FFF2-40B4-BE49-F238E27FC236}">
                <a16:creationId xmlns:a16="http://schemas.microsoft.com/office/drawing/2014/main" id="{AAAB8B8D-E621-BB63-1682-50B222F9C418}"/>
              </a:ext>
            </a:extLst>
          </p:cNvPr>
          <p:cNvCxnSpPr/>
          <p:nvPr/>
        </p:nvCxnSpPr>
        <p:spPr>
          <a:xfrm>
            <a:off x="0" y="781942"/>
            <a:ext cx="1114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59861384-1F75-8A53-1755-B2CA3395EC41}"/>
              </a:ext>
            </a:extLst>
          </p:cNvPr>
          <p:cNvSpPr txBox="1"/>
          <p:nvPr/>
        </p:nvSpPr>
        <p:spPr>
          <a:xfrm>
            <a:off x="527678" y="197167"/>
            <a:ext cx="2650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sharing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397B8D-DE09-3952-42F8-A7F711F0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8" y="1100464"/>
            <a:ext cx="394013" cy="4080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7EC815-E747-01A1-1C21-E7E24AE7B43F}"/>
              </a:ext>
            </a:extLst>
          </p:cNvPr>
          <p:cNvSpPr txBox="1"/>
          <p:nvPr/>
        </p:nvSpPr>
        <p:spPr>
          <a:xfrm>
            <a:off x="921691" y="1042896"/>
            <a:ext cx="8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Method 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Experiments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Conclusion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222A38-2F2A-A22C-5A96-A2C10CD1A0F1}"/>
              </a:ext>
            </a:extLst>
          </p:cNvPr>
          <p:cNvSpPr txBox="1"/>
          <p:nvPr/>
        </p:nvSpPr>
        <p:spPr>
          <a:xfrm>
            <a:off x="921689" y="1653804"/>
            <a:ext cx="238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</a:t>
            </a:r>
          </a:p>
        </p:txBody>
      </p:sp>
      <p:pic>
        <p:nvPicPr>
          <p:cNvPr id="3074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A0F7182C-A6AF-7A9E-A93A-BD14B6D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97167"/>
            <a:ext cx="917181" cy="9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103AFCD-C548-37E6-FB19-8ABF4ADDA155}"/>
              </a:ext>
            </a:extLst>
          </p:cNvPr>
          <p:cNvSpPr txBox="1"/>
          <p:nvPr/>
        </p:nvSpPr>
        <p:spPr>
          <a:xfrm>
            <a:off x="571635" y="4488462"/>
            <a:ext cx="4998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Real Cloth-Changing Image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44E4FF-7C4D-2D91-E96F-586A41FE5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35" y="2913997"/>
            <a:ext cx="4672395" cy="15684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44E3721-1B58-873E-6E1C-A78574F7D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303036"/>
            <a:ext cx="4998902" cy="11710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08495D1-739F-A615-98B8-14D160F02A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6755" y="1961487"/>
            <a:ext cx="4672395" cy="123467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B33A7EE-8DFC-BA62-2F61-949E96A5883B}"/>
              </a:ext>
            </a:extLst>
          </p:cNvPr>
          <p:cNvSpPr txBox="1"/>
          <p:nvPr/>
        </p:nvSpPr>
        <p:spPr>
          <a:xfrm>
            <a:off x="6400791" y="5391593"/>
            <a:ext cx="4998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Comes From Gait Prediction, Not Silhouettes Usage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820B88-2945-3A23-A2EC-5A4F0DF72AD0}"/>
              </a:ext>
            </a:extLst>
          </p:cNvPr>
          <p:cNvSpPr txBox="1"/>
          <p:nvPr/>
        </p:nvSpPr>
        <p:spPr>
          <a:xfrm>
            <a:off x="6517242" y="3144136"/>
            <a:ext cx="4507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on Directly Using Gait Recognition Methods for Cloth-Changing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034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85737"/>
            <a:ext cx="917181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2">
            <a:extLst>
              <a:ext uri="{FF2B5EF4-FFF2-40B4-BE49-F238E27FC236}">
                <a16:creationId xmlns:a16="http://schemas.microsoft.com/office/drawing/2014/main" id="{AAAB8B8D-E621-BB63-1682-50B222F9C418}"/>
              </a:ext>
            </a:extLst>
          </p:cNvPr>
          <p:cNvCxnSpPr/>
          <p:nvPr/>
        </p:nvCxnSpPr>
        <p:spPr>
          <a:xfrm>
            <a:off x="0" y="781942"/>
            <a:ext cx="1114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59861384-1F75-8A53-1755-B2CA3395EC41}"/>
              </a:ext>
            </a:extLst>
          </p:cNvPr>
          <p:cNvSpPr txBox="1"/>
          <p:nvPr/>
        </p:nvSpPr>
        <p:spPr>
          <a:xfrm>
            <a:off x="527678" y="197167"/>
            <a:ext cx="2650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sharing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397B8D-DE09-3952-42F8-A7F711F0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8" y="1100464"/>
            <a:ext cx="394013" cy="4080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7EC815-E747-01A1-1C21-E7E24AE7B43F}"/>
              </a:ext>
            </a:extLst>
          </p:cNvPr>
          <p:cNvSpPr txBox="1"/>
          <p:nvPr/>
        </p:nvSpPr>
        <p:spPr>
          <a:xfrm>
            <a:off x="921690" y="1042896"/>
            <a:ext cx="8619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Method 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Experiments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Conclusion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222A38-2F2A-A22C-5A96-A2C10CD1A0F1}"/>
              </a:ext>
            </a:extLst>
          </p:cNvPr>
          <p:cNvSpPr txBox="1"/>
          <p:nvPr/>
        </p:nvSpPr>
        <p:spPr>
          <a:xfrm>
            <a:off x="921689" y="1653804"/>
            <a:ext cx="578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Choices in Our GI-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</p:txBody>
      </p:sp>
      <p:pic>
        <p:nvPicPr>
          <p:cNvPr id="3074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A0F7182C-A6AF-7A9E-A93A-BD14B6D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97167"/>
            <a:ext cx="917181" cy="9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B33A7EE-8DFC-BA62-2F61-949E96A5883B}"/>
              </a:ext>
            </a:extLst>
          </p:cNvPr>
          <p:cNvSpPr txBox="1"/>
          <p:nvPr/>
        </p:nvSpPr>
        <p:spPr>
          <a:xfrm>
            <a:off x="6959925" y="2288815"/>
            <a:ext cx="367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on the input gait position p in GSP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820B88-2945-3A23-A2EC-5A4F0DF72AD0}"/>
              </a:ext>
            </a:extLst>
          </p:cNvPr>
          <p:cNvSpPr txBox="1"/>
          <p:nvPr/>
        </p:nvSpPr>
        <p:spPr>
          <a:xfrm>
            <a:off x="1007001" y="2288815"/>
            <a:ext cx="3676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on the used losses in SC constraint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2B5AE1F-66A0-AE7E-6FAF-C618C7C16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929" y="2642441"/>
            <a:ext cx="3522945" cy="20574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B7D8648-8E94-5648-BD51-FA36AC452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001" y="2642441"/>
            <a:ext cx="3676650" cy="2057400"/>
          </a:xfrm>
          <a:prstGeom prst="rect">
            <a:avLst/>
          </a:prstGeom>
        </p:spPr>
      </p:pic>
      <p:sp>
        <p:nvSpPr>
          <p:cNvPr id="18" name="箭头: 下 17">
            <a:extLst>
              <a:ext uri="{FF2B5EF4-FFF2-40B4-BE49-F238E27FC236}">
                <a16:creationId xmlns:a16="http://schemas.microsoft.com/office/drawing/2014/main" id="{118B98C9-F8D8-646D-98A0-525185FD29AC}"/>
              </a:ext>
            </a:extLst>
          </p:cNvPr>
          <p:cNvSpPr/>
          <p:nvPr/>
        </p:nvSpPr>
        <p:spPr>
          <a:xfrm>
            <a:off x="2687478" y="4707263"/>
            <a:ext cx="315695" cy="5009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265EF7A-4C04-72C5-9E5D-0F16470990B2}"/>
              </a:ext>
            </a:extLst>
          </p:cNvPr>
          <p:cNvSpPr txBox="1"/>
          <p:nvPr/>
        </p:nvSpPr>
        <p:spPr>
          <a:xfrm>
            <a:off x="668517" y="5104108"/>
            <a:ext cx="4353615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Use MMD for Regularization? </a:t>
            </a:r>
          </a:p>
          <a:p>
            <a:pPr algn="ctr">
              <a:lnSpc>
                <a:spcPct val="150000"/>
              </a:lnSpc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</a:p>
          <a:p>
            <a:pPr algn="ctr">
              <a:lnSpc>
                <a:spcPct val="150000"/>
              </a:lnSpc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Reconstruction Penalty Necessary?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CE2173-1F5C-64CA-E87C-46A8C1BC8461}"/>
              </a:ext>
            </a:extLst>
          </p:cNvPr>
          <p:cNvSpPr txBox="1"/>
          <p:nvPr/>
        </p:nvSpPr>
        <p:spPr>
          <a:xfrm>
            <a:off x="6248596" y="5215674"/>
            <a:ext cx="5099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‘Middle Frame Input Principle’ Necessary?</a:t>
            </a: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B9F6A02A-94D9-AC46-A672-6CDADB31FE3E}"/>
              </a:ext>
            </a:extLst>
          </p:cNvPr>
          <p:cNvSpPr/>
          <p:nvPr/>
        </p:nvSpPr>
        <p:spPr>
          <a:xfrm>
            <a:off x="8640404" y="4707263"/>
            <a:ext cx="315695" cy="5009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008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85737"/>
            <a:ext cx="917181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2">
            <a:extLst>
              <a:ext uri="{FF2B5EF4-FFF2-40B4-BE49-F238E27FC236}">
                <a16:creationId xmlns:a16="http://schemas.microsoft.com/office/drawing/2014/main" id="{AAAB8B8D-E621-BB63-1682-50B222F9C418}"/>
              </a:ext>
            </a:extLst>
          </p:cNvPr>
          <p:cNvCxnSpPr/>
          <p:nvPr/>
        </p:nvCxnSpPr>
        <p:spPr>
          <a:xfrm>
            <a:off x="0" y="781942"/>
            <a:ext cx="1114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59861384-1F75-8A53-1755-B2CA3395EC41}"/>
              </a:ext>
            </a:extLst>
          </p:cNvPr>
          <p:cNvSpPr txBox="1"/>
          <p:nvPr/>
        </p:nvSpPr>
        <p:spPr>
          <a:xfrm>
            <a:off x="527678" y="197167"/>
            <a:ext cx="2650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sharing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397B8D-DE09-3952-42F8-A7F711F0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8" y="1100464"/>
            <a:ext cx="394013" cy="4080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7EC815-E747-01A1-1C21-E7E24AE7B43F}"/>
              </a:ext>
            </a:extLst>
          </p:cNvPr>
          <p:cNvSpPr txBox="1"/>
          <p:nvPr/>
        </p:nvSpPr>
        <p:spPr>
          <a:xfrm>
            <a:off x="921691" y="1042896"/>
            <a:ext cx="8794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Method 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Experiments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Conclusion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222A38-2F2A-A22C-5A96-A2C10CD1A0F1}"/>
              </a:ext>
            </a:extLst>
          </p:cNvPr>
          <p:cNvSpPr txBox="1"/>
          <p:nvPr/>
        </p:nvSpPr>
        <p:spPr>
          <a:xfrm>
            <a:off x="921689" y="1653804"/>
            <a:ext cx="5811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Choices in Our GI-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</p:txBody>
      </p:sp>
      <p:pic>
        <p:nvPicPr>
          <p:cNvPr id="3074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A0F7182C-A6AF-7A9E-A93A-BD14B6D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97167"/>
            <a:ext cx="917181" cy="9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D820B88-2945-3A23-A2EC-5A4F0DF72AD0}"/>
              </a:ext>
            </a:extLst>
          </p:cNvPr>
          <p:cNvSpPr txBox="1"/>
          <p:nvPr/>
        </p:nvSpPr>
        <p:spPr>
          <a:xfrm>
            <a:off x="6847961" y="5534945"/>
            <a:ext cx="3494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One for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Inference?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2348E6-056D-4E15-F0F6-918146EB600D}"/>
              </a:ext>
            </a:extLst>
          </p:cNvPr>
          <p:cNvSpPr txBox="1"/>
          <p:nvPr/>
        </p:nvSpPr>
        <p:spPr>
          <a:xfrm>
            <a:off x="1447135" y="2437977"/>
            <a:ext cx="3257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on the gait prediction length 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6B7293-3A21-766C-66B2-140567F99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661" y="2849031"/>
            <a:ext cx="3409358" cy="20092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0ACE13C-6682-E140-867B-B9B757E1C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250" y="2776531"/>
            <a:ext cx="5486400" cy="225742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ECCDD91-F1D9-9C3F-D7C4-1CB122F8BBF6}"/>
              </a:ext>
            </a:extLst>
          </p:cNvPr>
          <p:cNvSpPr txBox="1"/>
          <p:nvPr/>
        </p:nvSpPr>
        <p:spPr>
          <a:xfrm>
            <a:off x="6525580" y="2437977"/>
            <a:ext cx="4139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on the different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inference strategies</a:t>
            </a: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FF29D922-4615-1584-83BF-E5234A200B94}"/>
              </a:ext>
            </a:extLst>
          </p:cNvPr>
          <p:cNvSpPr/>
          <p:nvPr/>
        </p:nvSpPr>
        <p:spPr>
          <a:xfrm>
            <a:off x="8437602" y="5033956"/>
            <a:ext cx="315695" cy="5009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955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85737"/>
            <a:ext cx="917181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2">
            <a:extLst>
              <a:ext uri="{FF2B5EF4-FFF2-40B4-BE49-F238E27FC236}">
                <a16:creationId xmlns:a16="http://schemas.microsoft.com/office/drawing/2014/main" id="{AAAB8B8D-E621-BB63-1682-50B222F9C418}"/>
              </a:ext>
            </a:extLst>
          </p:cNvPr>
          <p:cNvCxnSpPr/>
          <p:nvPr/>
        </p:nvCxnSpPr>
        <p:spPr>
          <a:xfrm>
            <a:off x="0" y="781942"/>
            <a:ext cx="1114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59861384-1F75-8A53-1755-B2CA3395EC41}"/>
              </a:ext>
            </a:extLst>
          </p:cNvPr>
          <p:cNvSpPr txBox="1"/>
          <p:nvPr/>
        </p:nvSpPr>
        <p:spPr>
          <a:xfrm>
            <a:off x="527678" y="197167"/>
            <a:ext cx="2650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sharing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397B8D-DE09-3952-42F8-A7F711F0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8" y="1100464"/>
            <a:ext cx="394013" cy="4080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7EC815-E747-01A1-1C21-E7E24AE7B43F}"/>
              </a:ext>
            </a:extLst>
          </p:cNvPr>
          <p:cNvSpPr txBox="1"/>
          <p:nvPr/>
        </p:nvSpPr>
        <p:spPr>
          <a:xfrm>
            <a:off x="921691" y="1042896"/>
            <a:ext cx="8423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Method 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Experiments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Conclusion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222A38-2F2A-A22C-5A96-A2C10CD1A0F1}"/>
              </a:ext>
            </a:extLst>
          </p:cNvPr>
          <p:cNvSpPr txBox="1"/>
          <p:nvPr/>
        </p:nvSpPr>
        <p:spPr>
          <a:xfrm>
            <a:off x="921690" y="1653804"/>
            <a:ext cx="4241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Analysis and Visualization</a:t>
            </a:r>
          </a:p>
        </p:txBody>
      </p:sp>
      <p:pic>
        <p:nvPicPr>
          <p:cNvPr id="3074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A0F7182C-A6AF-7A9E-A93A-BD14B6D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97167"/>
            <a:ext cx="917181" cy="9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D5A34A-E118-6D52-072E-E0CC77A64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684" y="2380409"/>
            <a:ext cx="8620125" cy="15716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339E2C7-59C0-809E-B1B6-B460F0C8BCEF}"/>
              </a:ext>
            </a:extLst>
          </p:cNvPr>
          <p:cNvSpPr txBox="1"/>
          <p:nvPr/>
        </p:nvSpPr>
        <p:spPr>
          <a:xfrm>
            <a:off x="9291411" y="2750722"/>
            <a:ext cx="271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Six predicted gait sequences</a:t>
            </a:r>
          </a:p>
          <a:p>
            <a:pPr algn="ctr">
              <a:buClr>
                <a:schemeClr val="accent2"/>
              </a:buClr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</a:p>
          <a:p>
            <a:pPr algn="ctr">
              <a:buClr>
                <a:schemeClr val="accent2"/>
              </a:buClr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 gait samples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76E791E-4A93-C766-1FB4-876609B469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216974"/>
            <a:ext cx="5181261" cy="224054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B8598BA-50C2-BF4E-EE1D-7D4396748D42}"/>
              </a:ext>
            </a:extLst>
          </p:cNvPr>
          <p:cNvSpPr txBox="1"/>
          <p:nvPr/>
        </p:nvSpPr>
        <p:spPr>
          <a:xfrm>
            <a:off x="706963" y="4919816"/>
            <a:ext cx="5389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examples of activation maps comparison</a:t>
            </a:r>
          </a:p>
          <a:p>
            <a:pPr algn="ctr">
              <a:buClr>
                <a:schemeClr val="accent2"/>
              </a:buClr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</a:p>
          <a:p>
            <a:pPr algn="ctr">
              <a:buClr>
                <a:schemeClr val="accent2"/>
              </a:buClr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Top-3 ranking list of GI-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two query images on Real28</a:t>
            </a:r>
          </a:p>
        </p:txBody>
      </p:sp>
    </p:spTree>
    <p:extLst>
      <p:ext uri="{BB962C8B-B14F-4D97-AF65-F5344CB8AC3E}">
        <p14:creationId xmlns:p14="http://schemas.microsoft.com/office/powerpoint/2010/main" val="1317698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85737"/>
            <a:ext cx="917181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2">
            <a:extLst>
              <a:ext uri="{FF2B5EF4-FFF2-40B4-BE49-F238E27FC236}">
                <a16:creationId xmlns:a16="http://schemas.microsoft.com/office/drawing/2014/main" id="{AAAB8B8D-E621-BB63-1682-50B222F9C418}"/>
              </a:ext>
            </a:extLst>
          </p:cNvPr>
          <p:cNvCxnSpPr/>
          <p:nvPr/>
        </p:nvCxnSpPr>
        <p:spPr>
          <a:xfrm>
            <a:off x="0" y="781942"/>
            <a:ext cx="1114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59861384-1F75-8A53-1755-B2CA3395EC41}"/>
              </a:ext>
            </a:extLst>
          </p:cNvPr>
          <p:cNvSpPr txBox="1"/>
          <p:nvPr/>
        </p:nvSpPr>
        <p:spPr>
          <a:xfrm>
            <a:off x="527678" y="197167"/>
            <a:ext cx="2650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sharing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397B8D-DE09-3952-42F8-A7F711F0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8" y="1100464"/>
            <a:ext cx="394013" cy="4080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7EC815-E747-01A1-1C21-E7E24AE7B43F}"/>
              </a:ext>
            </a:extLst>
          </p:cNvPr>
          <p:cNvSpPr txBox="1"/>
          <p:nvPr/>
        </p:nvSpPr>
        <p:spPr>
          <a:xfrm>
            <a:off x="921690" y="1042896"/>
            <a:ext cx="842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Method 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Experiments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Conclusion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222A38-2F2A-A22C-5A96-A2C10CD1A0F1}"/>
              </a:ext>
            </a:extLst>
          </p:cNvPr>
          <p:cNvSpPr txBox="1"/>
          <p:nvPr/>
        </p:nvSpPr>
        <p:spPr>
          <a:xfrm>
            <a:off x="921689" y="1653804"/>
            <a:ext cx="4453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State-of-the-Arts</a:t>
            </a:r>
          </a:p>
        </p:txBody>
      </p:sp>
      <p:pic>
        <p:nvPicPr>
          <p:cNvPr id="3074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A0F7182C-A6AF-7A9E-A93A-BD14B6D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97167"/>
            <a:ext cx="917181" cy="9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1E826F-A8F3-2FE4-F40F-5FBDDAC5F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19" y="2203157"/>
            <a:ext cx="10958762" cy="34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36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85737"/>
            <a:ext cx="917181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5"/>
          <p:cNvSpPr txBox="1"/>
          <p:nvPr/>
        </p:nvSpPr>
        <p:spPr>
          <a:xfrm>
            <a:off x="775624" y="1700518"/>
            <a:ext cx="10773719" cy="2466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brief introduction of person 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sharing: Cloth-Changing Person Re-identification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from A Single Image with Gait Prediction and Regularization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5ECDAB6A-EFC9-75D6-61CB-B3CFFF19FF9C}"/>
              </a:ext>
            </a:extLst>
          </p:cNvPr>
          <p:cNvSpPr txBox="1"/>
          <p:nvPr/>
        </p:nvSpPr>
        <p:spPr>
          <a:xfrm>
            <a:off x="527678" y="197167"/>
            <a:ext cx="1757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8DDD91-3314-CB29-BF03-25F725E4AC42}"/>
              </a:ext>
            </a:extLst>
          </p:cNvPr>
          <p:cNvCxnSpPr/>
          <p:nvPr/>
        </p:nvCxnSpPr>
        <p:spPr>
          <a:xfrm>
            <a:off x="0" y="783337"/>
            <a:ext cx="1114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0229AFB5-0D8E-38D0-54F9-FBEB39798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4" y="197167"/>
            <a:ext cx="917181" cy="9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85737"/>
            <a:ext cx="917181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2">
            <a:extLst>
              <a:ext uri="{FF2B5EF4-FFF2-40B4-BE49-F238E27FC236}">
                <a16:creationId xmlns:a16="http://schemas.microsoft.com/office/drawing/2014/main" id="{AAAB8B8D-E621-BB63-1682-50B222F9C418}"/>
              </a:ext>
            </a:extLst>
          </p:cNvPr>
          <p:cNvCxnSpPr/>
          <p:nvPr/>
        </p:nvCxnSpPr>
        <p:spPr>
          <a:xfrm>
            <a:off x="0" y="781942"/>
            <a:ext cx="1114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59861384-1F75-8A53-1755-B2CA3395EC41}"/>
              </a:ext>
            </a:extLst>
          </p:cNvPr>
          <p:cNvSpPr txBox="1"/>
          <p:nvPr/>
        </p:nvSpPr>
        <p:spPr>
          <a:xfrm>
            <a:off x="527678" y="197167"/>
            <a:ext cx="2650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sharing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397B8D-DE09-3952-42F8-A7F711F0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8" y="1100464"/>
            <a:ext cx="394013" cy="4080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7EC815-E747-01A1-1C21-E7E24AE7B43F}"/>
              </a:ext>
            </a:extLst>
          </p:cNvPr>
          <p:cNvSpPr txBox="1"/>
          <p:nvPr/>
        </p:nvSpPr>
        <p:spPr>
          <a:xfrm>
            <a:off x="921691" y="1042896"/>
            <a:ext cx="8656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Method 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Experiments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Conclusion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222A38-2F2A-A22C-5A96-A2C10CD1A0F1}"/>
              </a:ext>
            </a:extLst>
          </p:cNvPr>
          <p:cNvSpPr txBox="1"/>
          <p:nvPr/>
        </p:nvSpPr>
        <p:spPr>
          <a:xfrm>
            <a:off x="921689" y="1653804"/>
            <a:ext cx="340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Other Two Settings</a:t>
            </a:r>
          </a:p>
        </p:txBody>
      </p:sp>
      <p:pic>
        <p:nvPicPr>
          <p:cNvPr id="3074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A0F7182C-A6AF-7A9E-A93A-BD14B6D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97167"/>
            <a:ext cx="917181" cy="9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103AFCD-C548-37E6-FB19-8ABF4ADDA155}"/>
              </a:ext>
            </a:extLst>
          </p:cNvPr>
          <p:cNvSpPr txBox="1"/>
          <p:nvPr/>
        </p:nvSpPr>
        <p:spPr>
          <a:xfrm>
            <a:off x="2000194" y="4297119"/>
            <a:ext cx="2356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Video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820B88-2945-3A23-A2EC-5A4F0DF72AD0}"/>
              </a:ext>
            </a:extLst>
          </p:cNvPr>
          <p:cNvSpPr txBox="1"/>
          <p:nvPr/>
        </p:nvSpPr>
        <p:spPr>
          <a:xfrm>
            <a:off x="7082681" y="4297119"/>
            <a:ext cx="4058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Imitated Cloth-Changing Video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7BD12B-0B55-5E67-43F0-DF1E502FF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01" y="2735427"/>
            <a:ext cx="5216981" cy="15031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E3239D-7501-487B-C04D-455225066D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3020" y="2676932"/>
            <a:ext cx="5421744" cy="162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92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85737"/>
            <a:ext cx="917181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2">
            <a:extLst>
              <a:ext uri="{FF2B5EF4-FFF2-40B4-BE49-F238E27FC236}">
                <a16:creationId xmlns:a16="http://schemas.microsoft.com/office/drawing/2014/main" id="{AAAB8B8D-E621-BB63-1682-50B222F9C418}"/>
              </a:ext>
            </a:extLst>
          </p:cNvPr>
          <p:cNvCxnSpPr/>
          <p:nvPr/>
        </p:nvCxnSpPr>
        <p:spPr>
          <a:xfrm>
            <a:off x="0" y="781942"/>
            <a:ext cx="1114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59861384-1F75-8A53-1755-B2CA3395EC41}"/>
              </a:ext>
            </a:extLst>
          </p:cNvPr>
          <p:cNvSpPr txBox="1"/>
          <p:nvPr/>
        </p:nvSpPr>
        <p:spPr>
          <a:xfrm>
            <a:off x="527678" y="197167"/>
            <a:ext cx="2650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sharing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397B8D-DE09-3952-42F8-A7F711F0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8" y="1100464"/>
            <a:ext cx="394013" cy="4080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7EC815-E747-01A1-1C21-E7E24AE7B43F}"/>
              </a:ext>
            </a:extLst>
          </p:cNvPr>
          <p:cNvSpPr txBox="1"/>
          <p:nvPr/>
        </p:nvSpPr>
        <p:spPr>
          <a:xfrm>
            <a:off x="921691" y="1042896"/>
            <a:ext cx="89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Method 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Experiments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Conclusion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222A38-2F2A-A22C-5A96-A2C10CD1A0F1}"/>
              </a:ext>
            </a:extLst>
          </p:cNvPr>
          <p:cNvSpPr txBox="1"/>
          <p:nvPr/>
        </p:nvSpPr>
        <p:spPr>
          <a:xfrm>
            <a:off x="921689" y="1653804"/>
            <a:ext cx="238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Cases</a:t>
            </a:r>
          </a:p>
        </p:txBody>
      </p:sp>
      <p:pic>
        <p:nvPicPr>
          <p:cNvPr id="3074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A0F7182C-A6AF-7A9E-A93A-BD14B6D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97167"/>
            <a:ext cx="917181" cy="9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103AFCD-C548-37E6-FB19-8ABF4ADDA155}"/>
              </a:ext>
            </a:extLst>
          </p:cNvPr>
          <p:cNvSpPr txBox="1"/>
          <p:nvPr/>
        </p:nvSpPr>
        <p:spPr>
          <a:xfrm>
            <a:off x="921688" y="6076058"/>
            <a:ext cx="524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Reasons: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occlusion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multi-person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F94EBF-E6D4-EA7C-087E-3B6C17E6F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561" y="2115469"/>
            <a:ext cx="4796823" cy="387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88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85737"/>
            <a:ext cx="917181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2">
            <a:extLst>
              <a:ext uri="{FF2B5EF4-FFF2-40B4-BE49-F238E27FC236}">
                <a16:creationId xmlns:a16="http://schemas.microsoft.com/office/drawing/2014/main" id="{AAAB8B8D-E621-BB63-1682-50B222F9C418}"/>
              </a:ext>
            </a:extLst>
          </p:cNvPr>
          <p:cNvCxnSpPr/>
          <p:nvPr/>
        </p:nvCxnSpPr>
        <p:spPr>
          <a:xfrm>
            <a:off x="0" y="781942"/>
            <a:ext cx="1114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59861384-1F75-8A53-1755-B2CA3395EC41}"/>
              </a:ext>
            </a:extLst>
          </p:cNvPr>
          <p:cNvSpPr txBox="1"/>
          <p:nvPr/>
        </p:nvSpPr>
        <p:spPr>
          <a:xfrm>
            <a:off x="527678" y="197167"/>
            <a:ext cx="2650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sharing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397B8D-DE09-3952-42F8-A7F711F0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8" y="1100464"/>
            <a:ext cx="394013" cy="4080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7EC815-E747-01A1-1C21-E7E24AE7B43F}"/>
              </a:ext>
            </a:extLst>
          </p:cNvPr>
          <p:cNvSpPr txBox="1"/>
          <p:nvPr/>
        </p:nvSpPr>
        <p:spPr>
          <a:xfrm>
            <a:off x="921690" y="1042896"/>
            <a:ext cx="909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Method  Experiments 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Conclusion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A0F7182C-A6AF-7A9E-A93A-BD14B6D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97167"/>
            <a:ext cx="917181" cy="9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F15E09-0F35-A4D2-C99C-140007A9039D}"/>
              </a:ext>
            </a:extLst>
          </p:cNvPr>
          <p:cNvSpPr txBox="1"/>
          <p:nvPr/>
        </p:nvSpPr>
        <p:spPr>
          <a:xfrm>
            <a:off x="921691" y="1653804"/>
            <a:ext cx="238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515266-A708-F125-EE78-4E1BF7737707}"/>
              </a:ext>
            </a:extLst>
          </p:cNvPr>
          <p:cNvSpPr txBox="1"/>
          <p:nvPr/>
        </p:nvSpPr>
        <p:spPr>
          <a:xfrm>
            <a:off x="1211743" y="2115469"/>
            <a:ext cx="8680402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Gait Sequence Prediction(GSP)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module, making person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more efficient under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image-based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scenarios.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a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high-level semantics consistency(SC) constraint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enabling an effective regularization between two streams.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A92038-1438-80B9-9317-10C8EFA26C3D}"/>
              </a:ext>
            </a:extLst>
          </p:cNvPr>
          <p:cNvSpPr txBox="1"/>
          <p:nvPr/>
        </p:nvSpPr>
        <p:spPr>
          <a:xfrm>
            <a:off x="921691" y="3999126"/>
            <a:ext cx="3243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Remained Problems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CF4759-B1AE-493B-AC1D-36486F05A540}"/>
              </a:ext>
            </a:extLst>
          </p:cNvPr>
          <p:cNvSpPr txBox="1"/>
          <p:nvPr/>
        </p:nvSpPr>
        <p:spPr>
          <a:xfrm>
            <a:off x="1211742" y="4506676"/>
            <a:ext cx="8902075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Slight discrepancy in human gait leads to difficulty in discrimination.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performance depends on extra/auxiliary information quality.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Lacking explicit comparison of inference time when deciding which feature vectors should be chosen for inference</a:t>
            </a:r>
          </a:p>
        </p:txBody>
      </p:sp>
    </p:spTree>
    <p:extLst>
      <p:ext uri="{BB962C8B-B14F-4D97-AF65-F5344CB8AC3E}">
        <p14:creationId xmlns:p14="http://schemas.microsoft.com/office/powerpoint/2010/main" val="4083490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30554" y="1817489"/>
            <a:ext cx="9144000" cy="238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500878"/>
            <a:ext cx="9144000" cy="165576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" y="185738"/>
            <a:ext cx="10947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/>
          <p:nvPr/>
        </p:nvSpPr>
        <p:spPr>
          <a:xfrm>
            <a:off x="0" y="1406787"/>
            <a:ext cx="12192000" cy="35777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Rectangle 1"/>
          <p:cNvSpPr/>
          <p:nvPr/>
        </p:nvSpPr>
        <p:spPr>
          <a:xfrm>
            <a:off x="8829674" y="5456009"/>
            <a:ext cx="3362325" cy="4714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Presenter: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许一凡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Rectangle 1"/>
          <p:cNvSpPr/>
          <p:nvPr/>
        </p:nvSpPr>
        <p:spPr>
          <a:xfrm>
            <a:off x="8829675" y="5927497"/>
            <a:ext cx="3362325" cy="4714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Date:2023.9.15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3057" y="2591891"/>
            <a:ext cx="11065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End</a:t>
            </a:r>
          </a:p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Thank you for watching!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13AB44E5-4007-5EBC-C67D-1EEAAC3E1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51" y="185738"/>
            <a:ext cx="1076036" cy="107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681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85737"/>
            <a:ext cx="917181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2">
            <a:extLst>
              <a:ext uri="{FF2B5EF4-FFF2-40B4-BE49-F238E27FC236}">
                <a16:creationId xmlns:a16="http://schemas.microsoft.com/office/drawing/2014/main" id="{AAAB8B8D-E621-BB63-1682-50B222F9C418}"/>
              </a:ext>
            </a:extLst>
          </p:cNvPr>
          <p:cNvCxnSpPr/>
          <p:nvPr/>
        </p:nvCxnSpPr>
        <p:spPr>
          <a:xfrm>
            <a:off x="0" y="781942"/>
            <a:ext cx="1114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59861384-1F75-8A53-1755-B2CA3395EC41}"/>
              </a:ext>
            </a:extLst>
          </p:cNvPr>
          <p:cNvSpPr txBox="1"/>
          <p:nvPr/>
        </p:nvSpPr>
        <p:spPr>
          <a:xfrm>
            <a:off x="527678" y="197167"/>
            <a:ext cx="6457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brief introduction of person </a:t>
            </a:r>
            <a:r>
              <a:rPr lang="en-US" altLang="zh-CN" sz="32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397B8D-DE09-3952-42F8-A7F711F0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8" y="1100464"/>
            <a:ext cx="394013" cy="4080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7EC815-E747-01A1-1C21-E7E24AE7B43F}"/>
              </a:ext>
            </a:extLst>
          </p:cNvPr>
          <p:cNvSpPr txBox="1"/>
          <p:nvPr/>
        </p:nvSpPr>
        <p:spPr>
          <a:xfrm>
            <a:off x="921691" y="1042896"/>
            <a:ext cx="2218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A0F7182C-A6AF-7A9E-A93A-BD14B6D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97167"/>
            <a:ext cx="917181" cy="9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E982B7-CBA3-F798-B8A5-5B3311410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99" y="1533227"/>
            <a:ext cx="10668001" cy="18622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0ABE75-3B93-29E3-DE02-0630720F4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3204" y="3462513"/>
            <a:ext cx="6523037" cy="25068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6FC3369-2415-6447-6628-F0C64E4046A0}"/>
              </a:ext>
            </a:extLst>
          </p:cNvPr>
          <p:cNvSpPr txBox="1"/>
          <p:nvPr/>
        </p:nvSpPr>
        <p:spPr>
          <a:xfrm>
            <a:off x="849966" y="3395488"/>
            <a:ext cx="3957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Person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flow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D75DFD-5A0E-7033-EE68-5E21FFBB4B49}"/>
              </a:ext>
            </a:extLst>
          </p:cNvPr>
          <p:cNvSpPr txBox="1"/>
          <p:nvPr/>
        </p:nvSpPr>
        <p:spPr>
          <a:xfrm>
            <a:off x="849966" y="3624058"/>
            <a:ext cx="3516717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+mj-lt"/>
              <a:buAutoNum type="alphaLcParenR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Data Collection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+mj-lt"/>
              <a:buAutoNum type="alphaLcParenR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Bounding Box Generation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+mj-lt"/>
              <a:buAutoNum type="alphaLcParenR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 Annotation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+mj-lt"/>
              <a:buAutoNum type="alphaLcParenR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+mj-lt"/>
              <a:buAutoNum type="alphaLcParenR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Pedestrian Retrieval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04B6D0-4DA1-898B-61A5-85100E451452}"/>
              </a:ext>
            </a:extLst>
          </p:cNvPr>
          <p:cNvSpPr txBox="1"/>
          <p:nvPr/>
        </p:nvSpPr>
        <p:spPr>
          <a:xfrm>
            <a:off x="632320" y="6153349"/>
            <a:ext cx="972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赵才荣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齐鼎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窦曙光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智能视频监控关键技术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行人再识别研究综述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中国科学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信息科学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2021, 51: 1979–2015,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10.1360/SSI-2021-0211</a:t>
            </a:r>
          </a:p>
          <a:p>
            <a:pPr>
              <a:buClr>
                <a:schemeClr val="accent2"/>
              </a:buClr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M. Ye, J. Shen, G. Lin, T. Xiang, L. Shao and S. C. H. Hoi, "Deep Learning for Person Re-Identification: A Survey and Outlook," in IEEE Transactions on Pattern Analysis and Machine Intelligence, vol. 44, no. 6, pp. 2872-2893, 1 June 2022,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10.1109/TPAMI.2021.3054775.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E94D0BC-7964-9ACF-3D82-A8BB693EA320}"/>
              </a:ext>
            </a:extLst>
          </p:cNvPr>
          <p:cNvCxnSpPr/>
          <p:nvPr/>
        </p:nvCxnSpPr>
        <p:spPr>
          <a:xfrm>
            <a:off x="724684" y="6076058"/>
            <a:ext cx="22213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245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85737"/>
            <a:ext cx="917181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2">
            <a:extLst>
              <a:ext uri="{FF2B5EF4-FFF2-40B4-BE49-F238E27FC236}">
                <a16:creationId xmlns:a16="http://schemas.microsoft.com/office/drawing/2014/main" id="{AAAB8B8D-E621-BB63-1682-50B222F9C418}"/>
              </a:ext>
            </a:extLst>
          </p:cNvPr>
          <p:cNvCxnSpPr/>
          <p:nvPr/>
        </p:nvCxnSpPr>
        <p:spPr>
          <a:xfrm>
            <a:off x="0" y="781942"/>
            <a:ext cx="1114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59861384-1F75-8A53-1755-B2CA3395EC41}"/>
              </a:ext>
            </a:extLst>
          </p:cNvPr>
          <p:cNvSpPr txBox="1"/>
          <p:nvPr/>
        </p:nvSpPr>
        <p:spPr>
          <a:xfrm>
            <a:off x="527678" y="197167"/>
            <a:ext cx="6457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brief introduction of person </a:t>
            </a:r>
            <a:r>
              <a:rPr lang="en-US" altLang="zh-CN" sz="32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397B8D-DE09-3952-42F8-A7F711F0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8" y="1100464"/>
            <a:ext cx="394013" cy="4080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7EC815-E747-01A1-1C21-E7E24AE7B43F}"/>
              </a:ext>
            </a:extLst>
          </p:cNvPr>
          <p:cNvSpPr txBox="1"/>
          <p:nvPr/>
        </p:nvSpPr>
        <p:spPr>
          <a:xfrm>
            <a:off x="921691" y="1042896"/>
            <a:ext cx="2218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222A38-2F2A-A22C-5A96-A2C10CD1A0F1}"/>
              </a:ext>
            </a:extLst>
          </p:cNvPr>
          <p:cNvSpPr txBox="1"/>
          <p:nvPr/>
        </p:nvSpPr>
        <p:spPr>
          <a:xfrm>
            <a:off x="2017877" y="5815104"/>
            <a:ext cx="347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a person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tracklet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A0F7182C-A6AF-7A9E-A93A-BD14B6D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97167"/>
            <a:ext cx="917181" cy="9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392880-6EE8-A179-4E2B-D14EFC856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84" y="1508548"/>
            <a:ext cx="6578938" cy="43944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757877C-3016-9EA5-6C9F-970476934924}"/>
              </a:ext>
            </a:extLst>
          </p:cNvPr>
          <p:cNvSpPr txBox="1"/>
          <p:nvPr/>
        </p:nvSpPr>
        <p:spPr>
          <a:xfrm>
            <a:off x="8064088" y="1708652"/>
            <a:ext cx="32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Open-Set Person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61F124-4AAA-54C8-4823-A593DF94C179}"/>
              </a:ext>
            </a:extLst>
          </p:cNvPr>
          <p:cNvSpPr txBox="1"/>
          <p:nvPr/>
        </p:nvSpPr>
        <p:spPr>
          <a:xfrm>
            <a:off x="7897328" y="2241112"/>
            <a:ext cx="3143682" cy="326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Occluded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Data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Generalization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Cloth-Changing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Modality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Search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D42D56-070B-51C0-8AAC-19E048FE8397}"/>
              </a:ext>
            </a:extLst>
          </p:cNvPr>
          <p:cNvSpPr txBox="1"/>
          <p:nvPr/>
        </p:nvSpPr>
        <p:spPr>
          <a:xfrm>
            <a:off x="634258" y="6311739"/>
            <a:ext cx="9721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张永飞，杨航远，张雨佳，豆朝鹏，廖胜才，郑伟诗，张史梁，叶茫，晏轶超，李俊杰，王生进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2023.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行人再识别技术研究进展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中国图象图形学报，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）：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1829-1862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64DB76A-1AE2-B0BA-D34B-BDC934FDEF8A}"/>
              </a:ext>
            </a:extLst>
          </p:cNvPr>
          <p:cNvCxnSpPr/>
          <p:nvPr/>
        </p:nvCxnSpPr>
        <p:spPr>
          <a:xfrm>
            <a:off x="724684" y="6232217"/>
            <a:ext cx="22213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291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85737"/>
            <a:ext cx="917181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2">
            <a:extLst>
              <a:ext uri="{FF2B5EF4-FFF2-40B4-BE49-F238E27FC236}">
                <a16:creationId xmlns:a16="http://schemas.microsoft.com/office/drawing/2014/main" id="{AAAB8B8D-E621-BB63-1682-50B222F9C418}"/>
              </a:ext>
            </a:extLst>
          </p:cNvPr>
          <p:cNvCxnSpPr/>
          <p:nvPr/>
        </p:nvCxnSpPr>
        <p:spPr>
          <a:xfrm>
            <a:off x="0" y="781942"/>
            <a:ext cx="1114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59861384-1F75-8A53-1755-B2CA3395EC41}"/>
              </a:ext>
            </a:extLst>
          </p:cNvPr>
          <p:cNvSpPr txBox="1"/>
          <p:nvPr/>
        </p:nvSpPr>
        <p:spPr>
          <a:xfrm>
            <a:off x="527678" y="197167"/>
            <a:ext cx="6457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brief introduction of person </a:t>
            </a:r>
            <a:r>
              <a:rPr lang="en-US" altLang="zh-CN" sz="32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397B8D-DE09-3952-42F8-A7F711F0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8" y="1100464"/>
            <a:ext cx="394013" cy="4080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7EC815-E747-01A1-1C21-E7E24AE7B43F}"/>
              </a:ext>
            </a:extLst>
          </p:cNvPr>
          <p:cNvSpPr txBox="1"/>
          <p:nvPr/>
        </p:nvSpPr>
        <p:spPr>
          <a:xfrm>
            <a:off x="921691" y="1042896"/>
            <a:ext cx="503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Cloth-Changing Person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222A38-2F2A-A22C-5A96-A2C10CD1A0F1}"/>
              </a:ext>
            </a:extLst>
          </p:cNvPr>
          <p:cNvSpPr txBox="1"/>
          <p:nvPr/>
        </p:nvSpPr>
        <p:spPr>
          <a:xfrm>
            <a:off x="2666731" y="4606513"/>
            <a:ext cx="5807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actual example of cloth-changing person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A0F7182C-A6AF-7A9E-A93A-BD14B6D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97167"/>
            <a:ext cx="917181" cy="9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8A951F-C6E6-710A-0067-FC65549557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38" y="1827069"/>
            <a:ext cx="8868197" cy="27091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13FECB-2803-2F10-69FE-E410AECC72E2}"/>
              </a:ext>
            </a:extLst>
          </p:cNvPr>
          <p:cNvSpPr txBox="1"/>
          <p:nvPr/>
        </p:nvSpPr>
        <p:spPr>
          <a:xfrm>
            <a:off x="724684" y="5181271"/>
            <a:ext cx="5807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Main-stream methods for cloth-changing person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A5A99F-7815-40C8-6D33-FB5E5C558EED}"/>
              </a:ext>
            </a:extLst>
          </p:cNvPr>
          <p:cNvSpPr txBox="1"/>
          <p:nvPr/>
        </p:nvSpPr>
        <p:spPr>
          <a:xfrm>
            <a:off x="724683" y="5505897"/>
            <a:ext cx="10996261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Explicitly introducing feature extraction methods unrelated to clothing clues (FSAM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GI-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etc.)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decoupling method for clothing information and identity information (CAL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SirNet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etc.)</a:t>
            </a:r>
          </a:p>
        </p:txBody>
      </p:sp>
    </p:spTree>
    <p:extLst>
      <p:ext uri="{BB962C8B-B14F-4D97-AF65-F5344CB8AC3E}">
        <p14:creationId xmlns:p14="http://schemas.microsoft.com/office/powerpoint/2010/main" val="402893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85737"/>
            <a:ext cx="917181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5"/>
          <p:cNvSpPr txBox="1"/>
          <p:nvPr/>
        </p:nvSpPr>
        <p:spPr>
          <a:xfrm>
            <a:off x="775624" y="1700518"/>
            <a:ext cx="11416074" cy="2466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brief introduction of person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sharing: Cloth-Changing Person Re-identification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from A Single Image with Gait Prediction and Regularization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5ECDAB6A-EFC9-75D6-61CB-B3CFFF19FF9C}"/>
              </a:ext>
            </a:extLst>
          </p:cNvPr>
          <p:cNvSpPr txBox="1"/>
          <p:nvPr/>
        </p:nvSpPr>
        <p:spPr>
          <a:xfrm>
            <a:off x="527678" y="197167"/>
            <a:ext cx="1757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8DDD91-3314-CB29-BF03-25F725E4AC42}"/>
              </a:ext>
            </a:extLst>
          </p:cNvPr>
          <p:cNvCxnSpPr/>
          <p:nvPr/>
        </p:nvCxnSpPr>
        <p:spPr>
          <a:xfrm>
            <a:off x="0" y="783337"/>
            <a:ext cx="1114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0229AFB5-0D8E-38D0-54F9-FBEB39798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4" y="197167"/>
            <a:ext cx="917181" cy="9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215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1F4D751-852A-E223-B9A9-CB12C9C80427}"/>
              </a:ext>
            </a:extLst>
          </p:cNvPr>
          <p:cNvSpPr/>
          <p:nvPr/>
        </p:nvSpPr>
        <p:spPr>
          <a:xfrm>
            <a:off x="540334" y="2888665"/>
            <a:ext cx="2705130" cy="35746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84D8D91-2A23-688B-6BC5-19EF45A214F3}"/>
              </a:ext>
            </a:extLst>
          </p:cNvPr>
          <p:cNvSpPr/>
          <p:nvPr/>
        </p:nvSpPr>
        <p:spPr>
          <a:xfrm>
            <a:off x="3731356" y="2888665"/>
            <a:ext cx="2288311" cy="36322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C74A649-BDFC-87A5-DC23-FE306E91CC2F}"/>
              </a:ext>
            </a:extLst>
          </p:cNvPr>
          <p:cNvSpPr/>
          <p:nvPr/>
        </p:nvSpPr>
        <p:spPr>
          <a:xfrm>
            <a:off x="6470984" y="3639128"/>
            <a:ext cx="2078899" cy="18010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85737"/>
            <a:ext cx="917181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2">
            <a:extLst>
              <a:ext uri="{FF2B5EF4-FFF2-40B4-BE49-F238E27FC236}">
                <a16:creationId xmlns:a16="http://schemas.microsoft.com/office/drawing/2014/main" id="{AAAB8B8D-E621-BB63-1682-50B222F9C418}"/>
              </a:ext>
            </a:extLst>
          </p:cNvPr>
          <p:cNvCxnSpPr/>
          <p:nvPr/>
        </p:nvCxnSpPr>
        <p:spPr>
          <a:xfrm>
            <a:off x="0" y="781942"/>
            <a:ext cx="1114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59861384-1F75-8A53-1755-B2CA3395EC41}"/>
              </a:ext>
            </a:extLst>
          </p:cNvPr>
          <p:cNvSpPr txBox="1"/>
          <p:nvPr/>
        </p:nvSpPr>
        <p:spPr>
          <a:xfrm>
            <a:off x="527678" y="197167"/>
            <a:ext cx="2650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sharing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397B8D-DE09-3952-42F8-A7F711F0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8" y="1100464"/>
            <a:ext cx="394013" cy="4080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7EC815-E747-01A1-1C21-E7E24AE7B43F}"/>
              </a:ext>
            </a:extLst>
          </p:cNvPr>
          <p:cNvSpPr txBox="1"/>
          <p:nvPr/>
        </p:nvSpPr>
        <p:spPr>
          <a:xfrm>
            <a:off x="921690" y="1042896"/>
            <a:ext cx="8323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Method  Experiments  Conclusion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A0F7182C-A6AF-7A9E-A93A-BD14B6D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97167"/>
            <a:ext cx="917181" cy="9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41B4C97-0F5F-9169-3069-D6586E12916C}"/>
              </a:ext>
            </a:extLst>
          </p:cNvPr>
          <p:cNvSpPr txBox="1"/>
          <p:nvPr/>
        </p:nvSpPr>
        <p:spPr>
          <a:xfrm>
            <a:off x="792382" y="1681082"/>
            <a:ext cx="7492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 Utilize gait prediction and regularization to assist cloth-changing person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 image-based scenarios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3ED7888-E2D7-3A57-444F-867839744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3857" y="2242567"/>
            <a:ext cx="2762250" cy="33337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5CBD554-F959-A9D2-AEA7-F119AEE9B5E9}"/>
              </a:ext>
            </a:extLst>
          </p:cNvPr>
          <p:cNvSpPr txBox="1"/>
          <p:nvPr/>
        </p:nvSpPr>
        <p:spPr>
          <a:xfrm>
            <a:off x="583015" y="3449765"/>
            <a:ext cx="2705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methods using contour or body shape suffers from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estimation error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single-view inference from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 image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extremely difficult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2A1D5A-DC3D-CF01-6244-6C3B34AAD417}"/>
              </a:ext>
            </a:extLst>
          </p:cNvPr>
          <p:cNvSpPr txBox="1"/>
          <p:nvPr/>
        </p:nvSpPr>
        <p:spPr>
          <a:xfrm>
            <a:off x="583015" y="5026294"/>
            <a:ext cx="27051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focus on static spatial cues from persons, the rich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motion information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often ignored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8C3825-1778-07C8-399A-4F8B4FF68BF3}"/>
              </a:ext>
            </a:extLst>
          </p:cNvPr>
          <p:cNvSpPr txBox="1"/>
          <p:nvPr/>
        </p:nvSpPr>
        <p:spPr>
          <a:xfrm>
            <a:off x="1282534" y="2996620"/>
            <a:ext cx="1140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12E170-6F98-AF51-20E9-C4C3DF9C530C}"/>
              </a:ext>
            </a:extLst>
          </p:cNvPr>
          <p:cNvSpPr txBox="1"/>
          <p:nvPr/>
        </p:nvSpPr>
        <p:spPr>
          <a:xfrm>
            <a:off x="4214244" y="2996620"/>
            <a:ext cx="148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Chanllenges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CE1E5F-8BD3-5433-60FD-D48CB5E64008}"/>
              </a:ext>
            </a:extLst>
          </p:cNvPr>
          <p:cNvSpPr txBox="1"/>
          <p:nvPr/>
        </p:nvSpPr>
        <p:spPr>
          <a:xfrm>
            <a:off x="3792438" y="3461310"/>
            <a:ext cx="2198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gait-related studies mainly rely on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video sequences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latency and storage are undesirable for real-time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40EF1BC-D1E0-57B9-824F-4B615917AF93}"/>
              </a:ext>
            </a:extLst>
          </p:cNvPr>
          <p:cNvSpPr txBox="1"/>
          <p:nvPr/>
        </p:nvSpPr>
        <p:spPr>
          <a:xfrm>
            <a:off x="6922463" y="3711374"/>
            <a:ext cx="1176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0B2F72E-C79D-1A9D-DB34-FD7D97D9A6F5}"/>
              </a:ext>
            </a:extLst>
          </p:cNvPr>
          <p:cNvSpPr txBox="1"/>
          <p:nvPr/>
        </p:nvSpPr>
        <p:spPr>
          <a:xfrm>
            <a:off x="6626627" y="4224916"/>
            <a:ext cx="1848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CC-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a single image with gait prediction and regularization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F014062-2115-FDF7-4B86-DC987F1E2CB0}"/>
              </a:ext>
            </a:extLst>
          </p:cNvPr>
          <p:cNvSpPr txBox="1"/>
          <p:nvPr/>
        </p:nvSpPr>
        <p:spPr>
          <a:xfrm>
            <a:off x="3792438" y="5237312"/>
            <a:ext cx="23247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viewpoint-variations and occlusions makes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leverage gait feature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challenging</a:t>
            </a: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8AB77C99-43E7-FF2D-04DA-6EF5BA73B23F}"/>
              </a:ext>
            </a:extLst>
          </p:cNvPr>
          <p:cNvSpPr/>
          <p:nvPr/>
        </p:nvSpPr>
        <p:spPr>
          <a:xfrm>
            <a:off x="3278701" y="4461164"/>
            <a:ext cx="408636" cy="312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53F5B3DA-ADA3-6D49-CD80-CD926BD16A56}"/>
              </a:ext>
            </a:extLst>
          </p:cNvPr>
          <p:cNvSpPr/>
          <p:nvPr/>
        </p:nvSpPr>
        <p:spPr>
          <a:xfrm>
            <a:off x="6041007" y="4461164"/>
            <a:ext cx="408636" cy="312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8F797337-8902-5888-41A6-A75F00F0786B}"/>
              </a:ext>
            </a:extLst>
          </p:cNvPr>
          <p:cNvSpPr/>
          <p:nvPr/>
        </p:nvSpPr>
        <p:spPr>
          <a:xfrm>
            <a:off x="4891566" y="2496321"/>
            <a:ext cx="151489" cy="31200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44A971F8-BC17-73F3-819D-B61AA279C0C3}"/>
              </a:ext>
            </a:extLst>
          </p:cNvPr>
          <p:cNvSpPr/>
          <p:nvPr/>
        </p:nvSpPr>
        <p:spPr>
          <a:xfrm rot="4865297">
            <a:off x="3909182" y="1920207"/>
            <a:ext cx="146563" cy="15195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D3F32914-695B-843C-B970-1202C6E8F94D}"/>
              </a:ext>
            </a:extLst>
          </p:cNvPr>
          <p:cNvSpPr/>
          <p:nvPr/>
        </p:nvSpPr>
        <p:spPr>
          <a:xfrm rot="17072724">
            <a:off x="5850412" y="1991859"/>
            <a:ext cx="146563" cy="15195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54B225C-A188-6965-442C-59EB874FFDBA}"/>
              </a:ext>
            </a:extLst>
          </p:cNvPr>
          <p:cNvSpPr txBox="1"/>
          <p:nvPr/>
        </p:nvSpPr>
        <p:spPr>
          <a:xfrm>
            <a:off x="8562316" y="5583770"/>
            <a:ext cx="3629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Gait information could help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575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85737"/>
            <a:ext cx="917181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2">
            <a:extLst>
              <a:ext uri="{FF2B5EF4-FFF2-40B4-BE49-F238E27FC236}">
                <a16:creationId xmlns:a16="http://schemas.microsoft.com/office/drawing/2014/main" id="{AAAB8B8D-E621-BB63-1682-50B222F9C418}"/>
              </a:ext>
            </a:extLst>
          </p:cNvPr>
          <p:cNvCxnSpPr/>
          <p:nvPr/>
        </p:nvCxnSpPr>
        <p:spPr>
          <a:xfrm>
            <a:off x="0" y="781942"/>
            <a:ext cx="1114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59861384-1F75-8A53-1755-B2CA3395EC41}"/>
              </a:ext>
            </a:extLst>
          </p:cNvPr>
          <p:cNvSpPr txBox="1"/>
          <p:nvPr/>
        </p:nvSpPr>
        <p:spPr>
          <a:xfrm>
            <a:off x="527678" y="197167"/>
            <a:ext cx="2650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sharing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397B8D-DE09-3952-42F8-A7F711F0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8" y="1100464"/>
            <a:ext cx="394013" cy="4080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7EC815-E747-01A1-1C21-E7E24AE7B43F}"/>
              </a:ext>
            </a:extLst>
          </p:cNvPr>
          <p:cNvSpPr txBox="1"/>
          <p:nvPr/>
        </p:nvSpPr>
        <p:spPr>
          <a:xfrm>
            <a:off x="921691" y="1042896"/>
            <a:ext cx="92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Method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Experiments  Conclusion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222A38-2F2A-A22C-5A96-A2C10CD1A0F1}"/>
              </a:ext>
            </a:extLst>
          </p:cNvPr>
          <p:cNvSpPr txBox="1"/>
          <p:nvPr/>
        </p:nvSpPr>
        <p:spPr>
          <a:xfrm>
            <a:off x="4085566" y="5876003"/>
            <a:ext cx="4020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the proposed GI-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ReID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A0F7182C-A6AF-7A9E-A93A-BD14B6D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97167"/>
            <a:ext cx="917181" cy="9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6F23EF-3FF1-D2BA-7E63-9B2BB8AD3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2049" y="1566116"/>
            <a:ext cx="8925028" cy="40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95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.hiphotos.baidu.com/baike/c0%3Dbaike80%2C5%2C5%2C80%2C26/sign=56f2b304f01f3a294ec5dd9cf84cd754/42a98226cffc1e1750249eeb4a90f603728de9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85737"/>
            <a:ext cx="917181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2">
            <a:extLst>
              <a:ext uri="{FF2B5EF4-FFF2-40B4-BE49-F238E27FC236}">
                <a16:creationId xmlns:a16="http://schemas.microsoft.com/office/drawing/2014/main" id="{AAAB8B8D-E621-BB63-1682-50B222F9C418}"/>
              </a:ext>
            </a:extLst>
          </p:cNvPr>
          <p:cNvCxnSpPr/>
          <p:nvPr/>
        </p:nvCxnSpPr>
        <p:spPr>
          <a:xfrm>
            <a:off x="0" y="781942"/>
            <a:ext cx="1114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59861384-1F75-8A53-1755-B2CA3395EC41}"/>
              </a:ext>
            </a:extLst>
          </p:cNvPr>
          <p:cNvSpPr txBox="1"/>
          <p:nvPr/>
        </p:nvSpPr>
        <p:spPr>
          <a:xfrm>
            <a:off x="527678" y="197167"/>
            <a:ext cx="2650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sharing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397B8D-DE09-3952-42F8-A7F711F00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8" y="1100464"/>
            <a:ext cx="394013" cy="4080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7EC815-E747-01A1-1C21-E7E24AE7B43F}"/>
              </a:ext>
            </a:extLst>
          </p:cNvPr>
          <p:cNvSpPr txBox="1"/>
          <p:nvPr/>
        </p:nvSpPr>
        <p:spPr>
          <a:xfrm>
            <a:off x="921690" y="1042896"/>
            <a:ext cx="8878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Method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Experiments  Conclusion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222A38-2F2A-A22C-5A96-A2C10CD1A0F1}"/>
              </a:ext>
            </a:extLst>
          </p:cNvPr>
          <p:cNvSpPr txBox="1"/>
          <p:nvPr/>
        </p:nvSpPr>
        <p:spPr>
          <a:xfrm>
            <a:off x="921690" y="1653804"/>
            <a:ext cx="887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auxiliary Gait-Stream: Gait Sequence Prediction(GSP) Module</a:t>
            </a:r>
          </a:p>
        </p:txBody>
      </p:sp>
      <p:pic>
        <p:nvPicPr>
          <p:cNvPr id="3074" name="Picture 2" descr="北京航空航天大学校徽图案图片素材|png - 设计盒子">
            <a:extLst>
              <a:ext uri="{FF2B5EF4-FFF2-40B4-BE49-F238E27FC236}">
                <a16:creationId xmlns:a16="http://schemas.microsoft.com/office/drawing/2014/main" id="{A0F7182C-A6AF-7A9E-A93A-BD14B6DB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075" y="197167"/>
            <a:ext cx="917181" cy="91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28026E-8E5A-B396-3057-D94003843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992" y="2210044"/>
            <a:ext cx="1185190" cy="4153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45C4E5-233F-E4A9-43CF-6F5135D8D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006" y="2846356"/>
            <a:ext cx="3905250" cy="24860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0C9F79-84F6-CE54-DA8B-22B01021F3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2182" y="3523454"/>
            <a:ext cx="4229100" cy="419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7D249E-734B-2CC1-D8C1-302FC5E881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4311" y="4452452"/>
            <a:ext cx="1628775" cy="4000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F5DB93A-7F10-5F1C-C47A-FA19F6B8F2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1600" y="5405493"/>
            <a:ext cx="4562475" cy="42862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37863D7-DF3F-469A-B7A7-03E97E344908}"/>
              </a:ext>
            </a:extLst>
          </p:cNvPr>
          <p:cNvSpPr txBox="1"/>
          <p:nvPr/>
        </p:nvSpPr>
        <p:spPr>
          <a:xfrm>
            <a:off x="921689" y="2189299"/>
            <a:ext cx="182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Encoder E: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9D19D2-3F46-AC98-D5F9-07A10653DDFF}"/>
              </a:ext>
            </a:extLst>
          </p:cNvPr>
          <p:cNvSpPr txBox="1"/>
          <p:nvPr/>
        </p:nvSpPr>
        <p:spPr>
          <a:xfrm>
            <a:off x="1134126" y="2501799"/>
            <a:ext cx="6809147" cy="87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Structure: [Conv. Layer(filter size = 4 x 4, stride = 2), BN Layer,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function] x 4 + FC Layer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100-dimension feature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A7ACE54-136A-D7BD-27D4-99A5A632AB0E}"/>
              </a:ext>
            </a:extLst>
          </p:cNvPr>
          <p:cNvSpPr txBox="1"/>
          <p:nvPr/>
        </p:nvSpPr>
        <p:spPr>
          <a:xfrm>
            <a:off x="921688" y="3514946"/>
            <a:ext cx="2680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Position Embedder P: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4739306-08E0-F5CB-DF5A-B5F1EF4C282B}"/>
              </a:ext>
            </a:extLst>
          </p:cNvPr>
          <p:cNvSpPr txBox="1"/>
          <p:nvPr/>
        </p:nvSpPr>
        <p:spPr>
          <a:xfrm>
            <a:off x="1134126" y="3904703"/>
            <a:ext cx="680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Structure: similar to E, with one more FC Layer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1-dimension feature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C92A8D0-67EF-062D-C8EF-A2CD3D8E678E}"/>
              </a:ext>
            </a:extLst>
          </p:cNvPr>
          <p:cNvSpPr txBox="1"/>
          <p:nvPr/>
        </p:nvSpPr>
        <p:spPr>
          <a:xfrm>
            <a:off x="921074" y="4424954"/>
            <a:ext cx="3013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Feature Aggregator A: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B3BD69-0F5E-F4C2-6CFB-C66A366293A3}"/>
              </a:ext>
            </a:extLst>
          </p:cNvPr>
          <p:cNvSpPr txBox="1"/>
          <p:nvPr/>
        </p:nvSpPr>
        <p:spPr>
          <a:xfrm>
            <a:off x="921074" y="5376923"/>
            <a:ext cx="3013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Decoder D: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92E3FB0-0534-AE2B-5DA2-FF3EDBCDF098}"/>
              </a:ext>
            </a:extLst>
          </p:cNvPr>
          <p:cNvSpPr txBox="1"/>
          <p:nvPr/>
        </p:nvSpPr>
        <p:spPr>
          <a:xfrm>
            <a:off x="1134126" y="4818583"/>
            <a:ext cx="606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Structure: concatenation + FC Layer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100-dimension feature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3E14D142-7A8A-4B97-671E-C0F99686CE77}"/>
              </a:ext>
            </a:extLst>
          </p:cNvPr>
          <p:cNvCxnSpPr>
            <a:cxnSpLocks/>
          </p:cNvCxnSpPr>
          <p:nvPr/>
        </p:nvCxnSpPr>
        <p:spPr>
          <a:xfrm>
            <a:off x="921074" y="3429000"/>
            <a:ext cx="6995445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">
            <a:extLst>
              <a:ext uri="{FF2B5EF4-FFF2-40B4-BE49-F238E27FC236}">
                <a16:creationId xmlns:a16="http://schemas.microsoft.com/office/drawing/2014/main" id="{42039608-AC2F-C428-EC45-0104E97136C9}"/>
              </a:ext>
            </a:extLst>
          </p:cNvPr>
          <p:cNvCxnSpPr>
            <a:cxnSpLocks/>
          </p:cNvCxnSpPr>
          <p:nvPr/>
        </p:nvCxnSpPr>
        <p:spPr>
          <a:xfrm>
            <a:off x="947828" y="4352528"/>
            <a:ext cx="6995445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">
            <a:extLst>
              <a:ext uri="{FF2B5EF4-FFF2-40B4-BE49-F238E27FC236}">
                <a16:creationId xmlns:a16="http://schemas.microsoft.com/office/drawing/2014/main" id="{1A1C8C5E-2658-8B2F-71DD-7C6156C6443D}"/>
              </a:ext>
            </a:extLst>
          </p:cNvPr>
          <p:cNvCxnSpPr>
            <a:cxnSpLocks/>
          </p:cNvCxnSpPr>
          <p:nvPr/>
        </p:nvCxnSpPr>
        <p:spPr>
          <a:xfrm>
            <a:off x="947828" y="5256955"/>
            <a:ext cx="6995445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6BEF030-29D2-5ED5-4153-6EABB5966CB6}"/>
              </a:ext>
            </a:extLst>
          </p:cNvPr>
          <p:cNvSpPr txBox="1"/>
          <p:nvPr/>
        </p:nvSpPr>
        <p:spPr>
          <a:xfrm>
            <a:off x="1134125" y="5756928"/>
            <a:ext cx="510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Structure: symmetrical to 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N x h x w silhouettes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1FF7EB-7319-5A52-166E-6127B6F2410C}"/>
              </a:ext>
            </a:extLst>
          </p:cNvPr>
          <p:cNvSpPr txBox="1"/>
          <p:nvPr/>
        </p:nvSpPr>
        <p:spPr>
          <a:xfrm>
            <a:off x="527678" y="6424481"/>
            <a:ext cx="1129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Chi Xu, Yasushi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Makihara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Xiang Li, Yasushi Yagi, and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Jianfeng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Lu. Gait recognition from a single image using a phase-aware gait cycle reconstruction network. ECCV 2020.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528DE8A-936B-AB87-0021-70DCFCAB0C16}"/>
              </a:ext>
            </a:extLst>
          </p:cNvPr>
          <p:cNvCxnSpPr/>
          <p:nvPr/>
        </p:nvCxnSpPr>
        <p:spPr>
          <a:xfrm>
            <a:off x="637309" y="6354619"/>
            <a:ext cx="18472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788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3181</TotalTime>
  <Words>1200</Words>
  <Application>Microsoft Office PowerPoint</Application>
  <PresentationFormat>宽屏</PresentationFormat>
  <Paragraphs>169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等线 Light</vt:lpstr>
      <vt:lpstr>楷体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笙 许</dc:creator>
  <cp:lastModifiedBy>笙 许</cp:lastModifiedBy>
  <cp:revision>736</cp:revision>
  <dcterms:created xsi:type="dcterms:W3CDTF">2023-02-22T13:10:30Z</dcterms:created>
  <dcterms:modified xsi:type="dcterms:W3CDTF">2023-09-15T10:52:03Z</dcterms:modified>
</cp:coreProperties>
</file>